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307" r:id="rId3"/>
    <p:sldId id="258" r:id="rId4"/>
    <p:sldId id="260" r:id="rId5"/>
    <p:sldId id="30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9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Daniel" userId="abea21ede3c53bda" providerId="LiveId" clId="{0B107896-1E1E-48B7-B9F1-6989F286F3C4}"/>
    <pc:docChg chg="custSel addSld delSld modSld">
      <pc:chgData name="Kevin Daniel" userId="abea21ede3c53bda" providerId="LiveId" clId="{0B107896-1E1E-48B7-B9F1-6989F286F3C4}" dt="2026-04-12T01:25:45.440" v="142" actId="1076"/>
      <pc:docMkLst>
        <pc:docMk/>
      </pc:docMkLst>
      <pc:sldChg chg="modSp del mod">
        <pc:chgData name="Kevin Daniel" userId="abea21ede3c53bda" providerId="LiveId" clId="{0B107896-1E1E-48B7-B9F1-6989F286F3C4}" dt="2026-04-12T01:19:13.434" v="69" actId="2696"/>
        <pc:sldMkLst>
          <pc:docMk/>
          <pc:sldMk cId="3893343507" sldId="259"/>
        </pc:sldMkLst>
        <pc:spChg chg="mod">
          <ac:chgData name="Kevin Daniel" userId="abea21ede3c53bda" providerId="LiveId" clId="{0B107896-1E1E-48B7-B9F1-6989F286F3C4}" dt="2026-04-12T01:17:50.466" v="2" actId="20577"/>
          <ac:spMkLst>
            <pc:docMk/>
            <pc:sldMk cId="3893343507" sldId="259"/>
            <ac:spMk id="2" creationId="{D90D8CAB-A279-C66C-447B-4CAB66547613}"/>
          </ac:spMkLst>
        </pc:spChg>
      </pc:sldChg>
      <pc:sldChg chg="modSp mod">
        <pc:chgData name="Kevin Daniel" userId="abea21ede3c53bda" providerId="LiveId" clId="{0B107896-1E1E-48B7-B9F1-6989F286F3C4}" dt="2026-04-12T01:19:23.018" v="71" actId="27636"/>
        <pc:sldMkLst>
          <pc:docMk/>
          <pc:sldMk cId="1596972870" sldId="260"/>
        </pc:sldMkLst>
        <pc:spChg chg="mod">
          <ac:chgData name="Kevin Daniel" userId="abea21ede3c53bda" providerId="LiveId" clId="{0B107896-1E1E-48B7-B9F1-6989F286F3C4}" dt="2026-04-12T01:19:23.018" v="71" actId="27636"/>
          <ac:spMkLst>
            <pc:docMk/>
            <pc:sldMk cId="1596972870" sldId="260"/>
            <ac:spMk id="2" creationId="{DD7C7EF8-FE2A-325F-84AF-D600BC1663D4}"/>
          </ac:spMkLst>
        </pc:spChg>
      </pc:sldChg>
      <pc:sldChg chg="modSp mod">
        <pc:chgData name="Kevin Daniel" userId="abea21ede3c53bda" providerId="LiveId" clId="{0B107896-1E1E-48B7-B9F1-6989F286F3C4}" dt="2026-04-12T01:20:45.585" v="127" actId="6549"/>
        <pc:sldMkLst>
          <pc:docMk/>
          <pc:sldMk cId="2043812263" sldId="261"/>
        </pc:sldMkLst>
        <pc:spChg chg="mod">
          <ac:chgData name="Kevin Daniel" userId="abea21ede3c53bda" providerId="LiveId" clId="{0B107896-1E1E-48B7-B9F1-6989F286F3C4}" dt="2026-04-12T01:20:45.585" v="127" actId="6549"/>
          <ac:spMkLst>
            <pc:docMk/>
            <pc:sldMk cId="2043812263" sldId="261"/>
            <ac:spMk id="2" creationId="{E6859101-7CA8-E9AA-7F56-2ACE3954F7F0}"/>
          </ac:spMkLst>
        </pc:spChg>
      </pc:sldChg>
      <pc:sldChg chg="modSp mod">
        <pc:chgData name="Kevin Daniel" userId="abea21ede3c53bda" providerId="LiveId" clId="{0B107896-1E1E-48B7-B9F1-6989F286F3C4}" dt="2026-04-12T01:20:37.928" v="121" actId="20577"/>
        <pc:sldMkLst>
          <pc:docMk/>
          <pc:sldMk cId="92052840" sldId="262"/>
        </pc:sldMkLst>
        <pc:spChg chg="mod">
          <ac:chgData name="Kevin Daniel" userId="abea21ede3c53bda" providerId="LiveId" clId="{0B107896-1E1E-48B7-B9F1-6989F286F3C4}" dt="2026-04-12T01:20:37.928" v="121" actId="20577"/>
          <ac:spMkLst>
            <pc:docMk/>
            <pc:sldMk cId="92052840" sldId="262"/>
            <ac:spMk id="2" creationId="{D4D922BC-9FCE-04CB-9324-8699DA3C65F3}"/>
          </ac:spMkLst>
        </pc:spChg>
      </pc:sldChg>
      <pc:sldChg chg="modSp mod">
        <pc:chgData name="Kevin Daniel" userId="abea21ede3c53bda" providerId="LiveId" clId="{0B107896-1E1E-48B7-B9F1-6989F286F3C4}" dt="2026-04-12T01:21:04.019" v="128" actId="14100"/>
        <pc:sldMkLst>
          <pc:docMk/>
          <pc:sldMk cId="1826421096" sldId="263"/>
        </pc:sldMkLst>
        <pc:spChg chg="mod">
          <ac:chgData name="Kevin Daniel" userId="abea21ede3c53bda" providerId="LiveId" clId="{0B107896-1E1E-48B7-B9F1-6989F286F3C4}" dt="2026-04-12T01:21:04.019" v="128" actId="14100"/>
          <ac:spMkLst>
            <pc:docMk/>
            <pc:sldMk cId="1826421096" sldId="263"/>
            <ac:spMk id="2" creationId="{D7B7D5CE-3443-3FEE-C3F8-B2351150E430}"/>
          </ac:spMkLst>
        </pc:spChg>
      </pc:sldChg>
      <pc:sldChg chg="modSp mod">
        <pc:chgData name="Kevin Daniel" userId="abea21ede3c53bda" providerId="LiveId" clId="{0B107896-1E1E-48B7-B9F1-6989F286F3C4}" dt="2026-04-12T01:23:49.630" v="130" actId="20577"/>
        <pc:sldMkLst>
          <pc:docMk/>
          <pc:sldMk cId="3047553718" sldId="294"/>
        </pc:sldMkLst>
        <pc:spChg chg="mod">
          <ac:chgData name="Kevin Daniel" userId="abea21ede3c53bda" providerId="LiveId" clId="{0B107896-1E1E-48B7-B9F1-6989F286F3C4}" dt="2026-04-12T01:23:49.630" v="130" actId="20577"/>
          <ac:spMkLst>
            <pc:docMk/>
            <pc:sldMk cId="3047553718" sldId="294"/>
            <ac:spMk id="2" creationId="{E60F6B40-014C-5334-F2E5-8FCF4426A266}"/>
          </ac:spMkLst>
        </pc:spChg>
      </pc:sldChg>
      <pc:sldChg chg="add">
        <pc:chgData name="Kevin Daniel" userId="abea21ede3c53bda" providerId="LiveId" clId="{0B107896-1E1E-48B7-B9F1-6989F286F3C4}" dt="2026-04-12T01:19:05.235" v="68" actId="2890"/>
        <pc:sldMkLst>
          <pc:docMk/>
          <pc:sldMk cId="1426114272" sldId="308"/>
        </pc:sldMkLst>
      </pc:sldChg>
      <pc:sldChg chg="addSp modSp new mod">
        <pc:chgData name="Kevin Daniel" userId="abea21ede3c53bda" providerId="LiveId" clId="{0B107896-1E1E-48B7-B9F1-6989F286F3C4}" dt="2026-04-12T01:25:45.440" v="142" actId="1076"/>
        <pc:sldMkLst>
          <pc:docMk/>
          <pc:sldMk cId="250537601" sldId="309"/>
        </pc:sldMkLst>
        <pc:spChg chg="add mod">
          <ac:chgData name="Kevin Daniel" userId="abea21ede3c53bda" providerId="LiveId" clId="{0B107896-1E1E-48B7-B9F1-6989F286F3C4}" dt="2026-04-12T01:25:45.440" v="142" actId="1076"/>
          <ac:spMkLst>
            <pc:docMk/>
            <pc:sldMk cId="250537601" sldId="309"/>
            <ac:spMk id="2" creationId="{1089C80C-CC09-BA8A-FCC3-FEC3B0FBE1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FDAC9-2DBD-D10D-097D-4A588102D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2D28-470D-DEC6-A791-C6197662725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42951" y="711881"/>
            <a:ext cx="10338708" cy="2194605"/>
          </a:xfrm>
        </p:spPr>
        <p:txBody>
          <a:bodyPr>
            <a:normAutofit/>
          </a:bodyPr>
          <a:lstStyle/>
          <a:p>
            <a:r>
              <a:rPr lang="en-US" sz="5400" b="1" cap="none" dirty="0">
                <a:latin typeface="Georgia" panose="02040502050405020303" pitchFamily="18" charset="0"/>
              </a:rPr>
              <a:t>Foreign Words Used in the English Language Today</a:t>
            </a:r>
            <a:endParaRPr lang="en-US" sz="5400" dirty="0"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3A1401-ABE4-A6F6-3FF4-E13FAD80BC45}"/>
              </a:ext>
            </a:extLst>
          </p:cNvPr>
          <p:cNvSpPr txBox="1"/>
          <p:nvPr/>
        </p:nvSpPr>
        <p:spPr>
          <a:xfrm>
            <a:off x="1151164" y="4057650"/>
            <a:ext cx="3249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33951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C32D2-F645-A961-49D1-22B4280E4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6BBF2-F6F1-BC64-5229-A0B94B7415E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28701" y="711881"/>
            <a:ext cx="10001250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Q5: Me Culpa is from what language? (4) What does it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1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4EBFF-1F54-B6D9-14E8-CFB2605E8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2C6C7-858C-E286-EFA2-14B2F4E336E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Q5: Me Culpa is from what language? (4) What does it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Latin. An acknowledgment of your error or guilt.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50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BC1C0-4A88-E1E7-B923-FDC41F3C4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F6CA-9AD3-0D4F-35D2-B7A3F432F0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Q6: What is the origin of the word “Cauliflower”? (5) And what language is it from?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051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9DED1-D0BF-D003-92CB-745E1A7F7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38088-0D2B-8CCF-6279-6BE31F2136F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Q6: What is the origin of the word “Cauliflower”? (5) And what language is it from?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“Cauliflower” comes from the Italian word cavolfiore, which literally means “flowering cabbage.”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59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852FA-E4A5-35A1-6DD1-F448BD3F6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F8D1-A082-B820-80EC-1F15BEF6107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Q7: What language does the word “Puddle” come from?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6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5DD86-E4A6-E2DB-17A2-58840808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F69B7-B33E-ECFB-F465-7606C6A3097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Q7: What language does the word “Puddle” come from?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It’s from Low German, meaning “splash in water.”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243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3BD62-4800-8100-9E10-EFF582104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E6F2-CAD0-51DE-E2F8-EB6B79F8CB6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Q8: You may hear the word “Kivitz” used sometimes in our language. What is the language (4) and what does it mean?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440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6DFA9-7B91-3C43-E019-3BE710649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110D-D982-AA27-DE4F-B94DE9A081C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Q8: You may hear the word “Kivitz” used sometimes in our language. What is the language (4) and what does it mean?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Yiddish. It’s a slang word for someone who is a poor loser.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563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83CA4-6546-8BB0-6BAB-D6F89C0C1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05738-0540-63A5-1A04-59773BA4272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Q9: A few years ago, Queen Elizabeth used the term “Annus horribilis.” What does it mean? (7)</a:t>
            </a: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364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15F6-1293-7B6F-91BA-2A25AECA2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2138-DE7C-F938-3BBC-3AA0A1BEADF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Q9: A few years ago, Queen Elizabeth used the term “Annus horribilis.” What does it mean? (7)</a:t>
            </a: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A very bad year.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866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F6400-D97E-88EC-FC71-50F337FC0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023B-60E7-6635-2028-10301D54E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42951" y="711881"/>
            <a:ext cx="10338708" cy="2541587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Q1: It’s common to know what karaoke represents.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What language is it from? (5 Points)</a:t>
            </a:r>
            <a:br>
              <a:rPr lang="en-US" sz="3600" cap="none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356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5650F-720C-4B95-0565-A9C7E58A7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0B3C-50D5-1C2E-970C-9CFAC78B07B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Q10: Terra Firma means what? (5) What’s the language?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16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497A9-FCF1-990C-9CC7-450D52ADE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E3EC-E67F-A46F-816A-872122A4262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Q10: Terra Firma means what? (5) What’s the language? (5)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Firm ground. Latin.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58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4A7BE-B259-848B-C2C4-465A88485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2BD90-0D8E-78A5-0F2F-36DED22F984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9958" y="736373"/>
            <a:ext cx="9748157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Q11: What is the meaning of Abendrot? (7) What’s the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b="1" cap="none" dirty="0">
                <a:latin typeface="Georgia" panose="02040502050405020303" pitchFamily="18" charset="0"/>
              </a:rPr>
              <a:t>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951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C0634-7FB6-B852-9C2B-AA817FBA5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1E6F1-287B-8F28-B38B-1862EA597D5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Q11: What is the meaning of Abendrot? What’s the language?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The reddish glow of the sky at sunset. German.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101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C96E4-B8AA-64C4-D35C-F40BF024C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A6BD-12D8-D781-08EA-9A58D1585E6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Q12: What are the origins of the word “Lava”?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16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FF48A-F6F5-FAAC-39E7-996F9613F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89EAC-4EE8-6011-C7F9-97E997B3B41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Q12: What are the origins of the word “Lava”?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Refers to the lava stream from Vesuvius.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 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430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2C2F1-E76C-A2D7-7108-5F6D00D5F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B8C29-2FCC-6337-5794-FACEEB565CD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Q13: </a:t>
            </a:r>
            <a:r>
              <a:rPr lang="en-US" b="1" cap="none" dirty="0">
                <a:latin typeface="Georgia" panose="02040502050405020303" pitchFamily="18" charset="0"/>
              </a:rPr>
              <a:t>What language does the word “hummus” come from? (5)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2753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4A803-BEF7-AACC-EF02-88F834B39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CD91B-3BE0-B77C-7FA5-D4A4C78E875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Q13: </a:t>
            </a:r>
            <a:r>
              <a:rPr lang="en-US" b="1" cap="none" dirty="0">
                <a:latin typeface="Georgia" panose="02040502050405020303" pitchFamily="18" charset="0"/>
              </a:rPr>
              <a:t>What language does the word “hummus” come from? (5)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Arabic.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3105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197E5-EAD3-5314-3EE8-12B4B950F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5AAC2-24B5-3FE5-87CA-4FBA229D424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/>
          </a:bodyPr>
          <a:lstStyle/>
          <a:p>
            <a:r>
              <a:rPr lang="en-US" b="1" cap="none" dirty="0">
                <a:latin typeface="Georgia" panose="02040502050405020303" pitchFamily="18" charset="0"/>
              </a:rPr>
              <a:t>Q14: What does “Zeitgeist” mean? (7) What language does it come from? (5)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118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2B6FF-65FB-7D09-0D8B-F8708AE7C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F697-90C1-B790-DE66-4F2DECD36CB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Q14: What does “Zeitgeist” mean? (7) </a:t>
            </a:r>
            <a:r>
              <a:rPr lang="en-US" b="1" cap="none" dirty="0">
                <a:latin typeface="Georgia" panose="02040502050405020303" pitchFamily="18" charset="0"/>
              </a:rPr>
              <a:t>What language does it come from? (5)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Zeitgeist is German. Zeit means time, and geist means spirit. The “spirit of the time.”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0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FB188-2892-7D89-FB03-23F2EB7D6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71A81-FB45-43F8-FFE8-E8B879E6321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496333" y="711881"/>
            <a:ext cx="9585325" cy="2541587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Q1: You probably know what karaoke is. What language is it from? (5 Points)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A: Japanese</a:t>
            </a:r>
            <a:br>
              <a:rPr lang="en-US" sz="3600" cap="none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3537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829AD-0428-F839-0FEB-750A20D65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440B6-CC93-B571-976C-FF8379A39C9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Q15: Sometimes you hear the word “Alfresco” used in certain settings. What does it mean? (7) What is the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560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112B2-AE0F-E964-86A8-3800D5B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1D343-CB23-B7A0-16EC-0B1316EED6E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Q15: Sometimes you hear the word “Alfresco” used in certain settings. What does it mean? (7) What is the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An Alfresco wedding reception is held outside. Italian.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6690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C9DF6-34BC-D65E-127E-656202682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3E48F-8477-85F2-9E46-1F4FF2B5D24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Q16: What does the word “Confetti” mean? (3)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36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70149-60C3-ABD5-A7F5-79C5E96AE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43FDB-4161-64AA-E545-CE8BF97C193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Q16: What does the word “Confetti” mean? (3)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Small pieces of colored paper thrown in a celebration.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9952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6E468-4DA6-987F-DEF2-725537C91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FAC03-6098-A2BB-B807-CACEE1BA762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Q17: What does the word “Riviera”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2586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2AF1A-D11D-465E-C63A-51028564F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DD613-DA05-25CC-DB3D-2D5F7F2CCD4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Q17: What does the word “Riviera”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coastal region with a subtropical climate and vegetation.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8002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64A98-0603-5725-BAE7-0E0DF8AEB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1AA45-E565-2058-7DCA-F1B4C911360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Q18: What does the word “Terracotta”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369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CA0C4-EA30-A9B4-811B-DF1DB91CE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8D14C-3FB4-FF4E-EBC6-0166B97F755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281793" y="711881"/>
            <a:ext cx="974815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Italian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Q18: What does the word “Terracotta” mean?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type of fired clay that is brownish-red in color.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7703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B45F4-DC66-692F-4237-822105EAB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C3A7-83E2-C468-8E60-3FD1C4DEF24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47007" y="711881"/>
            <a:ext cx="10482943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Q19: What is the translation of “Schadenfreude”?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1062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300AA-F5F0-0728-39BF-68CFB1D15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F6B40-014C-5334-F2E5-8FCF4426A26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Q19: What is the translation of “Schadenfreude”?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pleasure felt at another person’s misfortune. 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5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5B74F-3EF5-D283-F95B-781A0642E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7EF8-FE2A-325F-84AF-D600BC1663D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496333" y="711881"/>
            <a:ext cx="9533617" cy="3460069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Q2: Everyone has taken Algebra. What does Algebra mean in its original form? (7) And what is the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9728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DD578-0CEB-CB1B-CAB7-0013A44CB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53FFC-871F-23EE-DC6D-025065270AC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Q20: What does “Wanderlust”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cap="none" dirty="0">
                <a:latin typeface="Georgia" panose="02040502050405020303" pitchFamily="18" charset="0"/>
              </a:rPr>
              <a:t>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192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DEDA-8A5D-1EED-00C2-F03CB6926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6D39F-436B-3D45-B29E-BA4C120B5D9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Q20: What does “Wanderlust”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Strong desire to travel and explore the world.  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045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1F14-962D-C452-B57C-01A4903A0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1437-9B04-DAD5-5C47-A6BBF9F5145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Q21: What does “Blitzkrieg”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151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6E715-A0BD-F191-DCC0-A273D8897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2E08E-0D17-A92D-4C5C-3B3A57DA57C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German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Q21: What does “Blitzkrieg”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very quick and sometimes violent attack by one army against an enemy. Blitz is “lightning” and “Krieg” is war.   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381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DA817-F6E2-9671-0E57-6B8AADD7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8E5E-67B9-FE84-179D-521A63B993F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Q22: If you make a “Faux pas,” what does that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689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15A94-12FD-448F-196F-D40C7B81D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1EE55-ECEF-9388-98A6-DCA4586DDFA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Q22: If you make a “Faux pas,” what does that mean? (6)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A small mistake, but sometimes it can make people feel uncomfortable</a:t>
            </a:r>
            <a:r>
              <a:rPr lang="en-US" b="1" dirty="0">
                <a:latin typeface="Georgia" panose="02040502050405020303" pitchFamily="18" charset="0"/>
              </a:rPr>
              <a:t>. </a:t>
            </a:r>
            <a:r>
              <a:rPr lang="en-US" b="1" cap="none" dirty="0">
                <a:latin typeface="Georgia" panose="02040502050405020303" pitchFamily="18" charset="0"/>
              </a:rPr>
              <a:t>          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cap="none" dirty="0">
                <a:latin typeface="Georgia" panose="02040502050405020303" pitchFamily="18" charset="0"/>
              </a:rPr>
              <a:t> </a:t>
            </a:r>
            <a:br>
              <a:rPr lang="en-US" cap="none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1930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7ABFC-DBE8-1355-662D-F7D777811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6D95D-053C-C666-9C57-B7144BC3331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Q23: What does the word “Joie de vivre” represent?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758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0B246-EA27-0B18-3738-910EA86D9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E823-F045-E422-3419-C19D6B999A6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Q23: What does the word “Joie de vivre” represent?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Your delight in simply living your life. People who seem cheerful are often described as “Joie de vivre.”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095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C2944-8F2B-AA44-0BEC-F3AFFEA89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9D1C0-8791-EDB9-B2D4-3F7AC94AE59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65364" y="809853"/>
            <a:ext cx="10531929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Q24: What does the word “Carte Blanche” represent? (8)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3529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EB4FE-ABB9-F932-6237-610756C8C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0084-C68D-5B39-0A9D-F7B44405B97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Q24: What does the word “Carte Blanche” represent? (8)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It represents complete freedom. If a group of eight-year-olds had “Carte Blanche,” things might get out of hand. 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2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39540-A46E-817D-6F50-B847EEBB2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40BE2-7EF9-3CDD-668A-C3F9F02C7A8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496333" y="711881"/>
            <a:ext cx="9533617" cy="3460069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Q2: Everyone has taken Algebra. What does Algebra mean in its original form? (7) And what is the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A: Aljabar, originally meaning "putting together broken pieces." Arabic. </a:t>
            </a:r>
            <a:br>
              <a:rPr lang="en-US" sz="3600" cap="none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1142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EBBCA-C938-3108-63F1-5F7961B8C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ED54-D9B3-87DC-D2A5-4F24305B3A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Q25: What does the phrase “</a:t>
            </a:r>
            <a:r>
              <a:rPr lang="en-US" sz="3600" b="1" cap="none" dirty="0" err="1">
                <a:latin typeface="Georgia" panose="02040502050405020303" pitchFamily="18" charset="0"/>
              </a:rPr>
              <a:t>C’est</a:t>
            </a:r>
            <a:r>
              <a:rPr lang="en-US" sz="3600" b="1" cap="none" dirty="0">
                <a:latin typeface="Georgia" panose="02040502050405020303" pitchFamily="18" charset="0"/>
              </a:rPr>
              <a:t> la vie” mean?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532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01A5C-A00D-4534-34AB-83A2F8056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F6828-BE42-23FD-03E9-D0F3B2DA780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8021" y="711881"/>
            <a:ext cx="10531929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French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Q25: What does the phrase “</a:t>
            </a:r>
            <a:r>
              <a:rPr lang="en-US" sz="3600" b="1" cap="none" dirty="0" err="1">
                <a:latin typeface="Georgia" panose="02040502050405020303" pitchFamily="18" charset="0"/>
              </a:rPr>
              <a:t>C’est</a:t>
            </a:r>
            <a:r>
              <a:rPr lang="en-US" sz="3600" b="1" cap="none" dirty="0">
                <a:latin typeface="Georgia" panose="02040502050405020303" pitchFamily="18" charset="0"/>
              </a:rPr>
              <a:t> la vie” mean? (7)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A: </a:t>
            </a:r>
            <a:r>
              <a:rPr lang="en-US" b="1" cap="none" dirty="0">
                <a:latin typeface="Georgia" panose="02040502050405020303" pitchFamily="18" charset="0"/>
              </a:rPr>
              <a:t>It means “That’s life.”</a:t>
            </a: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9511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89C80C-CC09-BA8A-FCC3-FEC3B0FBE138}"/>
              </a:ext>
            </a:extLst>
          </p:cNvPr>
          <p:cNvSpPr txBox="1"/>
          <p:nvPr/>
        </p:nvSpPr>
        <p:spPr>
          <a:xfrm>
            <a:off x="1016000" y="1791854"/>
            <a:ext cx="955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Georgia" panose="02040502050405020303" pitchFamily="18" charset="0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50537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7C34E-9696-5778-2854-3F00BFB2D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59101-7CA8-E9AA-7F56-2ACE3954F7F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91243" y="867003"/>
            <a:ext cx="10809514" cy="3076348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Q3: Gonzo is a foreign word that is sometimes used in English. What does it generally mean? (5) And what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*The exact definition that I researched is worth an additional 10 points. </a:t>
            </a:r>
            <a:br>
              <a:rPr lang="en-US" sz="3600" cap="none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81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D8B1E-ED91-3EB0-32F7-343789B7A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922BC-9FCE-04CB-9324-8699DA3C65F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93296" y="867001"/>
            <a:ext cx="10605407" cy="4388489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Q3: Gonzo is a foreign word that is sometimes used in English. What does it generally mean? (3) And what language? (4)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*The exact definition that I researched is worth an additional 10 points. </a:t>
            </a: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cap="none" dirty="0">
                <a:latin typeface="Georgia" panose="02040502050405020303" pitchFamily="18" charset="0"/>
              </a:rPr>
            </a:br>
            <a:r>
              <a:rPr lang="en-US" sz="3600" b="1" cap="none" dirty="0">
                <a:latin typeface="Georgia" panose="02040502050405020303" pitchFamily="18" charset="0"/>
              </a:rPr>
              <a:t>A: An exaggerated style of journalism; bizarre or crazy. Italian. </a:t>
            </a:r>
            <a:br>
              <a:rPr lang="en-US" sz="3600" cap="none" dirty="0">
                <a:latin typeface="Georgia" panose="02040502050405020303" pitchFamily="18" charset="0"/>
              </a:rPr>
            </a:b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5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1C7AE-C1E5-5A6B-EE2E-B88FA47C1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7D5CE-3443-3FEE-C3F8-B2351150E43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05165" y="711881"/>
            <a:ext cx="10124786" cy="3998912"/>
          </a:xfrm>
        </p:spPr>
        <p:txBody>
          <a:bodyPr>
            <a:normAutofit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Q4: D</a:t>
            </a:r>
            <a:r>
              <a:rPr lang="en-US" b="1" cap="none" dirty="0">
                <a:latin typeface="Georgia" panose="02040502050405020303" pitchFamily="18" charset="0"/>
              </a:rPr>
              <a:t>ie Fahrt is a funny-sounding word. What language is it from? (5) meaning? (5)</a:t>
            </a: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42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621B2-000A-7DDF-AE88-BC68F1AC7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7DE63-DB55-0CD1-DDF7-47EEC2FA7F1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496333" y="711881"/>
            <a:ext cx="9533617" cy="3998912"/>
          </a:xfrm>
        </p:spPr>
        <p:txBody>
          <a:bodyPr>
            <a:normAutofit fontScale="90000"/>
          </a:bodyPr>
          <a:lstStyle/>
          <a:p>
            <a:r>
              <a:rPr lang="en-US" sz="3600" b="1" cap="none" dirty="0">
                <a:latin typeface="Georgia" panose="02040502050405020303" pitchFamily="18" charset="0"/>
              </a:rPr>
              <a:t>Q4: D</a:t>
            </a:r>
            <a:r>
              <a:rPr lang="en-US" b="1" cap="none" dirty="0">
                <a:latin typeface="Georgia" panose="02040502050405020303" pitchFamily="18" charset="0"/>
              </a:rPr>
              <a:t>ie Fahrt is a funny-sounding word. What language is it from? (5) meaning? (5)</a:t>
            </a: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br>
              <a:rPr lang="en-US" cap="none" dirty="0">
                <a:latin typeface="Georgia" panose="02040502050405020303" pitchFamily="18" charset="0"/>
              </a:rPr>
            </a:br>
            <a:r>
              <a:rPr lang="en-US" b="1" dirty="0"/>
              <a:t>A: </a:t>
            </a:r>
            <a:r>
              <a:rPr lang="en-US" b="1" cap="none" dirty="0">
                <a:latin typeface="Georgia" panose="02040502050405020303" pitchFamily="18" charset="0"/>
              </a:rPr>
              <a:t>It means “trip” in German (like a vacation).</a:t>
            </a:r>
            <a:br>
              <a:rPr lang="en-US" b="1" cap="none" dirty="0">
                <a:latin typeface="Georgia" panose="02040502050405020303" pitchFamily="18" charset="0"/>
              </a:rPr>
            </a:br>
            <a:r>
              <a:rPr lang="en-US" dirty="0"/>
              <a:t> </a:t>
            </a:r>
            <a:br>
              <a:rPr lang="en-US" dirty="0"/>
            </a:br>
            <a:br>
              <a:rPr lang="en-US" sz="3600" b="1" cap="none" dirty="0">
                <a:latin typeface="Georgia" panose="02040502050405020303" pitchFamily="18" charset="0"/>
              </a:rPr>
            </a:br>
            <a:br>
              <a:rPr lang="en-US" sz="3600" b="1" cap="none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82585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{271ECF3D-E0E7-4484-8BB7-1E53E277E580}TFc986dd65-aaf0-4d5c-bef9-9c391ee05f7b738e0fce-4a319d133af4</Template>
  <TotalTime>486</TotalTime>
  <Words>1723</Words>
  <Application>Microsoft Office PowerPoint</Application>
  <PresentationFormat>Widescreen</PresentationFormat>
  <Paragraphs>53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</vt:lpstr>
      <vt:lpstr>Georgia</vt:lpstr>
      <vt:lpstr>Gill Sans MT</vt:lpstr>
      <vt:lpstr>Gallery</vt:lpstr>
      <vt:lpstr>Foreign Words Used in the English Language Today</vt:lpstr>
      <vt:lpstr>Q1: It’s common to know what karaoke represents.   What language is it from? (5 Points)  </vt:lpstr>
      <vt:lpstr>Q1: You probably know what karaoke is. What language is it from? (5 Points)  A: Japanese  </vt:lpstr>
      <vt:lpstr>Q2: Everyone has taken Algebra. What does Algebra mean in its original form? (7) And what is the language? (4)  </vt:lpstr>
      <vt:lpstr>Q2: Everyone has taken Algebra. What does Algebra mean in its original form? (7) And what is the language? (4)  A: Aljabar, originally meaning "putting together broken pieces." Arabic.   </vt:lpstr>
      <vt:lpstr>Q3: Gonzo is a foreign word that is sometimes used in English. What does it generally mean? (5) And what language? (4)  *The exact definition that I researched is worth an additional 10 points.   </vt:lpstr>
      <vt:lpstr>Q3: Gonzo is a foreign word that is sometimes used in English. What does it generally mean? (3) And what language? (4)  *The exact definition that I researched is worth an additional 10 points.   A: An exaggerated style of journalism; bizarre or crazy. Italian.   </vt:lpstr>
      <vt:lpstr>Q4: Die Fahrt is a funny-sounding word. What language is it from? (5) meaning? (5)       </vt:lpstr>
      <vt:lpstr>Q4: Die Fahrt is a funny-sounding word. What language is it from? (5) meaning? (5)   A: It means “trip” in German (like a vacation).     </vt:lpstr>
      <vt:lpstr>Q5: Me Culpa is from what language? (4) What does it mean? (4)      </vt:lpstr>
      <vt:lpstr>Q5: Me Culpa is from what language? (4) What does it mean? (4)   A: Latin. An acknowledgment of your error or guilt.      </vt:lpstr>
      <vt:lpstr>Q6: What is the origin of the word “Cauliflower”? (5) And what language is it from? (4)        </vt:lpstr>
      <vt:lpstr>Q6: What is the origin of the word “Cauliflower”? (5) And what language is it from? (4)   A: “Cauliflower” comes from the Italian word cavolfiore, which literally means “flowering cabbage.”     </vt:lpstr>
      <vt:lpstr>Q7: What language does the word “Puddle” come from? (5)        </vt:lpstr>
      <vt:lpstr>Q7: What language does the word “Puddle” come from? (5)   A: It’s from Low German, meaning “splash in water.”     </vt:lpstr>
      <vt:lpstr>Q8: You may hear the word “Kivitz” used sometimes in our language. What is the language (4) and what does it mean? (5)     </vt:lpstr>
      <vt:lpstr>Q8: You may hear the word “Kivitz” used sometimes in our language. What is the language (4) and what does it mean? (5)   A: Yiddish. It’s a slang word for someone who is a poor loser.      </vt:lpstr>
      <vt:lpstr>Q9: A few years ago, Queen Elizabeth used the term “Annus horribilis.” What does it mean? (7)       </vt:lpstr>
      <vt:lpstr>Q9: A few years ago, Queen Elizabeth used the term “Annus horribilis.” What does it mean? (7)  A: A very bad year.       </vt:lpstr>
      <vt:lpstr>Q10: Terra Firma means what? (5) What’s the language? (5)        </vt:lpstr>
      <vt:lpstr>Q10: Terra Firma means what? (5) What’s the language? (5)   A: Firm ground. Latin.       </vt:lpstr>
      <vt:lpstr>Q11: What is the meaning of Abendrot? (7) What’s the language? (4)         </vt:lpstr>
      <vt:lpstr>Q11: What is the meaning of Abendrot? What’s the language?    A: The reddish glow of the sky at sunset. German.        </vt:lpstr>
      <vt:lpstr>Q12: What are the origins of the word “Lava”? (6)       </vt:lpstr>
      <vt:lpstr>Q12: What are the origins of the word “Lava”? (6)   A: Refers to the lava stream from Vesuvius.      </vt:lpstr>
      <vt:lpstr>Q13: What language does the word “hummus” come from? (5)        </vt:lpstr>
      <vt:lpstr>Q13: What language does the word “hummus” come from? (5)    A: Arabic.       </vt:lpstr>
      <vt:lpstr>Q14: What does “Zeitgeist” mean? (7) What language does it come from? (5)      </vt:lpstr>
      <vt:lpstr>Q14: What does “Zeitgeist” mean? (7) What language does it come from? (5)    A: Zeitgeist is German. Zeit means time, and geist means spirit. The “spirit of the time.”        </vt:lpstr>
      <vt:lpstr>Q15: Sometimes you hear the word “Alfresco” used in certain settings. What does it mean? (7) What is the language? (4)         </vt:lpstr>
      <vt:lpstr>Q15: Sometimes you hear the word “Alfresco” used in certain settings. What does it mean? (7) What is the language? (4)    A: An Alfresco wedding reception is held outside. Italian.         </vt:lpstr>
      <vt:lpstr>Italian  Q16: What does the word “Confetti” mean? (3)     </vt:lpstr>
      <vt:lpstr>Italian  Q16: What does the word “Confetti” mean? (3)   A: Small pieces of colored paper thrown in a celebration.          </vt:lpstr>
      <vt:lpstr>Italian  Q17: What does the word “Riviera” mean? (4)        </vt:lpstr>
      <vt:lpstr>Italian  Q17: What does the word “Riviera” mean? (4)   A: A coastal region with a subtropical climate and vegetation.           </vt:lpstr>
      <vt:lpstr>Italian  Q18: What does the word “Terracotta” mean? (4)     </vt:lpstr>
      <vt:lpstr>Italian  Q18: What does the word “Terracotta” mean? (4)   A: A type of fired clay that is brownish-red in color.            </vt:lpstr>
      <vt:lpstr>German  Q19: What is the translation of “Schadenfreude”? (7)      </vt:lpstr>
      <vt:lpstr>German  Q19: What is the translation of “Schadenfreude”? (7)   A: A pleasure felt at another person’s misfortune.             </vt:lpstr>
      <vt:lpstr>German  Q20: What does “Wanderlust” mean? (6)               </vt:lpstr>
      <vt:lpstr>German  Q20: What does “Wanderlust” mean? (6)   A: A Strong desire to travel and explore the world.              </vt:lpstr>
      <vt:lpstr>German  Q21: What does “Blitzkrieg” mean? (6)        </vt:lpstr>
      <vt:lpstr>German  Q21: What does “Blitzkrieg” mean? (6)   A: A very quick and sometimes violent attack by one army against an enemy. Blitz is “lightning” and “Krieg” is war.               </vt:lpstr>
      <vt:lpstr>French   Q22: If you make a “Faux pas,” what does that mean? (6)     </vt:lpstr>
      <vt:lpstr>French   Q22: If you make a “Faux pas,” what does that mean? (6)   A: A small mistake, but sometimes it can make people feel uncomfortable.                </vt:lpstr>
      <vt:lpstr>French   Q23: What does the word “Joie de vivre” represent? (7)   </vt:lpstr>
      <vt:lpstr>French   Q23: What does the word “Joie de vivre” represent? (7)   A: Your delight in simply living your life. People who seem cheerful are often described as “Joie de vivre.”</vt:lpstr>
      <vt:lpstr>French   Q24: What does the word “Carte Blanche” represent? (8)   </vt:lpstr>
      <vt:lpstr>French   Q24: What does the word “Carte Blanche” represent? (8)   A: It represents complete freedom. If a group of eight-year-olds had “Carte Blanche,” things might get out of hand. </vt:lpstr>
      <vt:lpstr>French   Q25: What does the phrase “C’est la vie” mean? (7)   </vt:lpstr>
      <vt:lpstr>French   Q25: What does the phrase “C’est la vie” mean? (7)   A: It means “That’s life.”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Daniel</dc:creator>
  <cp:lastModifiedBy>Kevin Daniel</cp:lastModifiedBy>
  <cp:revision>3</cp:revision>
  <dcterms:created xsi:type="dcterms:W3CDTF">2026-04-08T19:09:54Z</dcterms:created>
  <dcterms:modified xsi:type="dcterms:W3CDTF">2026-04-12T01:25:56Z</dcterms:modified>
</cp:coreProperties>
</file>